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3" r:id="rId5"/>
    <p:sldMasterId id="2147483677" r:id="rId6"/>
  </p:sldMasterIdLst>
  <p:notesMasterIdLst>
    <p:notesMasterId r:id="rId20"/>
  </p:notesMasterIdLst>
  <p:sldIdLst>
    <p:sldId id="270" r:id="rId7"/>
    <p:sldId id="2435" r:id="rId8"/>
    <p:sldId id="2460" r:id="rId9"/>
    <p:sldId id="2458" r:id="rId10"/>
    <p:sldId id="2455" r:id="rId11"/>
    <p:sldId id="2416" r:id="rId12"/>
    <p:sldId id="2463" r:id="rId13"/>
    <p:sldId id="2464" r:id="rId14"/>
    <p:sldId id="2465" r:id="rId15"/>
    <p:sldId id="2466" r:id="rId16"/>
    <p:sldId id="2467" r:id="rId17"/>
    <p:sldId id="2469" r:id="rId18"/>
    <p:sldId id="2462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5B050"/>
    <a:srgbClr val="7030A0"/>
    <a:srgbClr val="119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F68D7-8371-3844-AE0E-5749CE25D6E3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72E79-4763-C54B-82D4-53154462BA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7959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233B0A-8436-624E-B4E1-E34329A4F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8014758-E407-0E49-9F5A-9974A3F66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B86CCF-5BAD-4743-B7A7-8BBAF192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655AAA-E76B-D04C-9F46-C5B866CB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B0C841-1BAF-7E4D-8F27-D9F8099A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08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72F516-4D24-934E-AED5-002C398D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1A02CC-0150-B04D-AE7F-A39586BA1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FF58B2-9863-EB46-BBA6-D6267CB0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251443-0C7F-744E-9B4F-756878C33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E2B4B-DF42-6442-A689-8B531134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545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B3066A-39E4-5046-B801-8C33E1F49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505DB79-0781-1145-85FF-4DEDA93D5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22B820-E92A-5947-B447-9DC58B39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EB4AD3-F24C-924C-84E6-1B0C43B4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25C30B-6371-EC4D-BC91-0F81402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543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itolo 18">
            <a:extLst>
              <a:ext uri="{FF2B5EF4-FFF2-40B4-BE49-F238E27FC236}">
                <a16:creationId xmlns:a16="http://schemas.microsoft.com/office/drawing/2014/main" id="{2D3CCD4E-97AF-4851-B732-02C5512984F0}"/>
              </a:ext>
            </a:extLst>
          </p:cNvPr>
          <p:cNvSpPr txBox="1">
            <a:spLocks/>
          </p:cNvSpPr>
          <p:nvPr userDrawn="1"/>
        </p:nvSpPr>
        <p:spPr>
          <a:xfrm>
            <a:off x="1382484" y="5254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775A8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240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7925094E-EBC3-4AB5-BC51-B45354868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2484" y="450566"/>
            <a:ext cx="9008425" cy="44721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E5E85"/>
                </a:solidFill>
              </a:defRPr>
            </a:lvl1pPr>
          </a:lstStyle>
          <a:p>
            <a:r>
              <a:rPr lang="it-IT"/>
              <a:t>TITOLO – MAIUSC – CALIBRI LIGHT 24 PT BLU SCURO</a:t>
            </a:r>
          </a:p>
        </p:txBody>
      </p:sp>
      <p:sp>
        <p:nvSpPr>
          <p:cNvPr id="8" name="Segnaposto testo 5">
            <a:extLst>
              <a:ext uri="{FF2B5EF4-FFF2-40B4-BE49-F238E27FC236}">
                <a16:creationId xmlns:a16="http://schemas.microsoft.com/office/drawing/2014/main" id="{202400BB-2D46-4FD9-98C9-F6C404CE6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82714" y="1030288"/>
            <a:ext cx="9008196" cy="447675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0775A8"/>
                </a:solidFill>
              </a:defRPr>
            </a:lvl1pPr>
          </a:lstStyle>
          <a:p>
            <a:r>
              <a:rPr lang="en-US">
                <a:solidFill>
                  <a:srgbClr val="0775A8"/>
                </a:solidFill>
                <a:latin typeface="Calibri Light" panose="020F0302020204030204" pitchFamily="34" charset="0"/>
              </a:rPr>
              <a:t>SOTTOTITOLO- MAIUSC- CALIBRI LIGHT 18 PT BLU CHIARO</a:t>
            </a:r>
            <a:endParaRPr lang="it-IT">
              <a:solidFill>
                <a:srgbClr val="0775A8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Segnaposto numero diapositiva 3">
            <a:extLst>
              <a:ext uri="{FF2B5EF4-FFF2-40B4-BE49-F238E27FC236}">
                <a16:creationId xmlns:a16="http://schemas.microsoft.com/office/drawing/2014/main" id="{0178523A-CF70-4851-B890-7E6C93DAD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542" y="64976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998D29F5-8278-442E-B972-5465EC0790F6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73BEEB7B-9DE1-4173-AE47-A233294FED4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0699123" y="6562284"/>
            <a:ext cx="1303713" cy="235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Segnaposto testo 19">
            <a:extLst>
              <a:ext uri="{FF2B5EF4-FFF2-40B4-BE49-F238E27FC236}">
                <a16:creationId xmlns:a16="http://schemas.microsoft.com/office/drawing/2014/main" id="{65FF0934-C1DD-4C3A-B495-4AA374532E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82484" y="1610475"/>
            <a:ext cx="8690578" cy="3970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lnSpc>
                <a:spcPts val="1700"/>
              </a:lnSpc>
              <a:defRPr sz="1400">
                <a:solidFill>
                  <a:schemeClr val="bg2">
                    <a:lumMod val="25000"/>
                  </a:schemeClr>
                </a:solidFill>
              </a:defRPr>
            </a:lvl1pPr>
            <a:lvl2pPr marL="685800" indent="-228600" algn="l">
              <a:lnSpc>
                <a:spcPts val="1700"/>
              </a:lnSpc>
              <a:buFont typeface="Calibri Light" panose="020F0302020204030204" pitchFamily="34" charset="0"/>
              <a:buChar char="›"/>
              <a:defRPr sz="14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ts val="1700"/>
              </a:lnSpc>
              <a:buFont typeface="Calibri Light" panose="020F0302020204030204" pitchFamily="34" charset="0"/>
              <a:buChar char="›"/>
              <a:defRPr sz="1400">
                <a:solidFill>
                  <a:schemeClr val="bg2">
                    <a:lumMod val="25000"/>
                  </a:schemeClr>
                </a:solidFill>
              </a:defRPr>
            </a:lvl3pPr>
            <a:lvl4pPr marL="1600200" indent="-228600">
              <a:lnSpc>
                <a:spcPts val="1700"/>
              </a:lnSpc>
              <a:buFont typeface="Calibri Light" panose="020F0302020204030204" pitchFamily="34" charset="0"/>
              <a:buChar char="›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marL="2057400" indent="-228600">
              <a:lnSpc>
                <a:spcPts val="1700"/>
              </a:lnSpc>
              <a:buFont typeface="Calibri Light" panose="020F0302020204030204" pitchFamily="34" charset="0"/>
              <a:buChar char="›"/>
              <a:defRPr sz="14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it-IT"/>
              <a:t>Testo – Calibri light – 12 </a:t>
            </a:r>
            <a:r>
              <a:rPr lang="it-IT" err="1"/>
              <a:t>pt</a:t>
            </a:r>
            <a:r>
              <a:rPr lang="it-IT"/>
              <a:t> – grigio chiaro sfondo 2 più scuro 75%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976983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748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0703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650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329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3FD492-1093-42A2-AFB7-252B8FBE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DC189C-B5F3-486A-982A-56F2CFE18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882F43-FFFA-4E9A-B826-8B7B8FDD4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0C9F530-D2CF-463C-9CF4-A2E2F528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18D35-6F3B-4396-A26E-ABD7D6D0C018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8E8A29-1442-42A8-8283-CD2DDE56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2F4F8D4-7B5E-40E8-BFF7-A991342F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C0D3-05A1-4029-BE3C-0578AAD60B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630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3663E-1F6C-43CC-8FAC-048F7A42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C847D3D-BD3C-4385-ABBE-CE8A0AA8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18D35-6F3B-4396-A26E-ABD7D6D0C018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DEB41BE-9FFB-47D0-965C-A6914563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D3C75D-3916-4308-B9BD-8E6735E7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C0D3-05A1-4029-BE3C-0578AAD60B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0783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7169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89A14A-47A5-604D-B7B8-002FF0D2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A7B982-D345-AF40-BE3F-27F9AB597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09CE51-228C-CF47-90DE-4D68EAED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95885F-7835-0048-A67E-86B4A139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C36B1D-EF07-0142-A1DB-6821A6F1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39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523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687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5409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7696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487346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947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908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077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4768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89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C9901A-D8C0-564D-9941-2A98BD2DC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6563CE-0791-DF44-990B-C2C535544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3D230A-A278-2E43-8824-E820DAB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FE0A00-508D-AC4D-BBDA-90699B22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21746-F01B-EC4F-BA08-DFD1B265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103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011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7850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448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</a:p>
          <a:p>
            <a:r>
              <a:rPr lang="en-US" altLang="ko-KR"/>
              <a:t>And Send To Back </a:t>
            </a:r>
            <a:endParaRPr lang="ko-KR" alt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14891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6849864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5150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7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D023E4-0D1F-2345-AC06-BFE848AA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BB5EC9-1D0B-F14F-A8AE-3615211A3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D807AA-C902-5644-B5A5-12975587B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331E216-BF95-384A-B6BA-87C4A5EF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51FBC4-BFF1-BD44-9640-F5517FA8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7944E0-4B57-EF44-A8FA-BD35746E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739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8D3BF-F230-2E4A-9244-D539A0B23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F3914F-6FB3-494F-A01A-998FFF6BC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599D22-C78C-034C-A99A-70D0EB4DC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5E20FA3-3A66-AA4E-A6AB-60C3E98F67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040073F-BBB2-BA41-B657-0FDDBA3A02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2796093-5D00-314A-96DE-156463E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86F72DF-2337-2242-8A9B-6AA86C51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8BEF7BE-4D0A-8941-B880-60F429B0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07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F0C876-76D2-3140-9659-513D5E34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67C5D2D-612A-5D40-89D2-24F56518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B6BB3E-9A3C-5E47-9D43-67CB504F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13F6B27-8121-954A-901A-560B8A4A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28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BDE9A3C-CD1C-B949-9099-F65B4EE5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95A0612-8CB7-E84C-9704-5C664C1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B0E7DC-966E-5D44-B1D8-F4571E503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113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8E5C63-EBB5-6643-9AB0-295F20BA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8E7E22-F675-8244-80C9-B9302D025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5C254C-18D4-754D-A848-661DA008C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68A3EB-3EBE-0946-963E-FD4C7BD6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5C11D3A-CE7D-E744-864A-8CC90E39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7785AD-0EEE-6940-8DEA-319E941D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183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067AC-B62C-DC43-8C33-83E13ED60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3689283-60EA-F24A-8B0C-EA7086DB5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EB11F31-F2B7-F94D-9F6B-AAE18CA57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6D8FF3E-8BBE-FC4D-9B6A-0B40A759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D688C7D-B75F-1748-98BA-66E001254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71BEEF-6E0F-9046-9CDB-3A60787C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16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EE88ED7-5096-074B-959F-1806F48F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603F09C-E52C-4945-AFF5-144A137F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FA360D-507D-5246-84AE-95B51FF00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41EC1-0CC1-464A-8D43-E9BC37436022}" type="datetimeFigureOut">
              <a:rPr lang="it-IT" smtClean="0"/>
              <a:t>12/04/21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E2446E-C8F2-C143-921E-52F7B6297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AD32F-DEFB-7941-BEC6-A1C014AB6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7E174-0272-F944-8332-76FE11197BC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524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40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  <p:sldLayoutId id="2147483670" r:id="rId4"/>
    <p:sldLayoutId id="2147483671" r:id="rId5"/>
    <p:sldLayoutId id="2147483672" r:id="rId6"/>
    <p:sldLayoutId id="2147483673" r:id="rId7"/>
    <p:sldLayoutId id="214748369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46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5608691" y="830996"/>
            <a:ext cx="64691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Hackathon_21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866229" y="5871911"/>
            <a:ext cx="50083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sz="3600">
                <a:solidFill>
                  <a:prstClr val="white"/>
                </a:solidFill>
                <a:latin typeface="Calibri Light" panose="020F0302020204030204"/>
              </a:rPr>
              <a:t>DIZME </a:t>
            </a:r>
            <a:r>
              <a:rPr lang="it-IT" sz="3200">
                <a:solidFill>
                  <a:prstClr val="white"/>
                </a:solidFill>
                <a:latin typeface="Calibri Light" panose="020F0302020204030204"/>
              </a:rPr>
              <a:t> </a:t>
            </a:r>
            <a:r>
              <a:rPr lang="it-IT" sz="4000" err="1">
                <a:solidFill>
                  <a:prstClr val="white"/>
                </a:solidFill>
                <a:latin typeface="Mistral" panose="03090702030407020403" pitchFamily="66" charset="0"/>
              </a:rPr>
              <a:t>This</a:t>
            </a:r>
            <a:r>
              <a:rPr lang="it-IT" sz="4000">
                <a:solidFill>
                  <a:prstClr val="white"/>
                </a:solidFill>
                <a:latin typeface="Mistral" panose="03090702030407020403" pitchFamily="66" charset="0"/>
              </a:rPr>
              <a:t> </a:t>
            </a:r>
            <a:r>
              <a:rPr lang="it-IT" sz="4000" err="1">
                <a:solidFill>
                  <a:prstClr val="white"/>
                </a:solidFill>
                <a:latin typeface="Mistral" panose="03090702030407020403" pitchFamily="66" charset="0"/>
              </a:rPr>
              <a:t>is</a:t>
            </a:r>
            <a:r>
              <a:rPr lang="it-IT" sz="4000">
                <a:solidFill>
                  <a:prstClr val="white"/>
                </a:solidFill>
                <a:latin typeface="Mistral" panose="03090702030407020403" pitchFamily="66" charset="0"/>
              </a:rPr>
              <a:t> me</a:t>
            </a:r>
            <a:endParaRPr lang="ko-KR" altLang="en-US" sz="36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03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Business model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800" dirty="0">
                <a:solidFill>
                  <a:srgbClr val="196491"/>
                </a:solidFill>
              </a:rPr>
              <a:t>WordPress </a:t>
            </a:r>
            <a:r>
              <a:rPr lang="en-US" sz="1800" dirty="0" err="1">
                <a:solidFill>
                  <a:srgbClr val="196491"/>
                </a:solidFill>
              </a:rPr>
              <a:t>DizmePlugin</a:t>
            </a:r>
            <a:endParaRPr lang="it-IT" sz="1800" dirty="0">
              <a:solidFill>
                <a:srgbClr val="196491"/>
              </a:solidFill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me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8C2DD4-C2B9-4C46-B6A9-BEB03C022B39}"/>
              </a:ext>
            </a:extLst>
          </p:cNvPr>
          <p:cNvSpPr txBox="1"/>
          <p:nvPr/>
        </p:nvSpPr>
        <p:spPr>
          <a:xfrm>
            <a:off x="1000125" y="1514475"/>
            <a:ext cx="105584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Il plugin </a:t>
            </a:r>
            <a:r>
              <a:rPr lang="en-GB" sz="3200" dirty="0" err="1"/>
              <a:t>è</a:t>
            </a:r>
            <a:r>
              <a:rPr lang="en-GB" sz="3200" dirty="0"/>
              <a:t> una POC </a:t>
            </a:r>
            <a:r>
              <a:rPr lang="en-GB" sz="3200" dirty="0" err="1"/>
              <a:t>perfettamente</a:t>
            </a:r>
            <a:r>
              <a:rPr lang="en-GB" sz="3200" dirty="0"/>
              <a:t> </a:t>
            </a:r>
            <a:r>
              <a:rPr lang="en-GB" sz="3200" dirty="0" err="1"/>
              <a:t>funzionante</a:t>
            </a:r>
            <a:r>
              <a:rPr lang="en-GB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con </a:t>
            </a:r>
            <a:r>
              <a:rPr lang="en-GB" sz="3200" dirty="0" err="1"/>
              <a:t>gli</a:t>
            </a:r>
            <a:r>
              <a:rPr lang="en-GB" sz="3200" dirty="0"/>
              <a:t> </a:t>
            </a:r>
            <a:r>
              <a:rPr lang="en-GB" sz="3200" dirty="0" err="1"/>
              <a:t>opportuni</a:t>
            </a:r>
            <a:r>
              <a:rPr lang="en-GB" sz="3200" dirty="0"/>
              <a:t> </a:t>
            </a:r>
            <a:r>
              <a:rPr lang="en-GB" sz="3200" dirty="0" err="1"/>
              <a:t>investimenti</a:t>
            </a:r>
            <a:r>
              <a:rPr lang="en-GB" sz="3200" dirty="0"/>
              <a:t>, </a:t>
            </a:r>
            <a:r>
              <a:rPr lang="en-GB" sz="3200" dirty="0" err="1"/>
              <a:t>può</a:t>
            </a:r>
            <a:r>
              <a:rPr lang="en-GB" sz="3200"/>
              <a:t>:</a:t>
            </a: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 err="1"/>
              <a:t>diventare</a:t>
            </a:r>
            <a:r>
              <a:rPr lang="en-GB" sz="3200" dirty="0"/>
              <a:t> un asset di </a:t>
            </a:r>
            <a:r>
              <a:rPr lang="en-GB" sz="3200" dirty="0" err="1"/>
              <a:t>DizmeID</a:t>
            </a:r>
            <a:r>
              <a:rPr lang="en-GB" sz="3200" dirty="0"/>
              <a:t> Foundation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 err="1"/>
              <a:t>essere</a:t>
            </a:r>
            <a:r>
              <a:rPr lang="en-GB" sz="3200" dirty="0"/>
              <a:t> </a:t>
            </a:r>
            <a:r>
              <a:rPr lang="en-GB" sz="3200" dirty="0" err="1"/>
              <a:t>gestito</a:t>
            </a:r>
            <a:r>
              <a:rPr lang="en-GB" sz="3200" dirty="0"/>
              <a:t> da un reseller </a:t>
            </a:r>
            <a:r>
              <a:rPr lang="en-GB" sz="3200" dirty="0" err="1"/>
              <a:t>che</a:t>
            </a:r>
            <a:r>
              <a:rPr lang="en-GB" sz="3200" dirty="0"/>
              <a:t> </a:t>
            </a:r>
            <a:r>
              <a:rPr lang="en-GB" sz="3200" dirty="0" err="1"/>
              <a:t>cura</a:t>
            </a:r>
            <a:r>
              <a:rPr lang="en-GB" sz="3200" dirty="0"/>
              <a:t> </a:t>
            </a:r>
            <a:r>
              <a:rPr lang="en-GB" sz="3200" dirty="0" err="1"/>
              <a:t>installazione</a:t>
            </a:r>
            <a:r>
              <a:rPr lang="en-GB" sz="3200" dirty="0"/>
              <a:t> e </a:t>
            </a:r>
            <a:r>
              <a:rPr lang="en-GB" sz="3200" dirty="0" err="1"/>
              <a:t>gestione</a:t>
            </a:r>
            <a:r>
              <a:rPr lang="en-GB" sz="3200" dirty="0"/>
              <a:t> per </a:t>
            </a:r>
            <a:r>
              <a:rPr lang="en-GB" sz="3200" dirty="0" err="1"/>
              <a:t>conto</a:t>
            </a:r>
            <a:r>
              <a:rPr lang="en-GB" sz="3200" dirty="0"/>
              <a:t> </a:t>
            </a:r>
            <a:r>
              <a:rPr lang="en-GB" sz="3200" dirty="0" err="1"/>
              <a:t>dei</a:t>
            </a:r>
            <a:r>
              <a:rPr lang="en-GB" sz="3200" dirty="0"/>
              <a:t> </a:t>
            </a:r>
            <a:r>
              <a:rPr lang="en-GB" sz="3200" dirty="0" err="1"/>
              <a:t>propri</a:t>
            </a:r>
            <a:r>
              <a:rPr lang="en-GB" sz="3200" dirty="0"/>
              <a:t> </a:t>
            </a:r>
            <a:r>
              <a:rPr lang="en-GB" sz="3200" dirty="0" err="1"/>
              <a:t>clienti</a:t>
            </a:r>
            <a:endParaRPr lang="en-GB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 err="1"/>
              <a:t>essere</a:t>
            </a:r>
            <a:r>
              <a:rPr lang="en-GB" sz="3200" dirty="0"/>
              <a:t> </a:t>
            </a:r>
            <a:r>
              <a:rPr lang="en-GB" sz="3200" dirty="0" err="1"/>
              <a:t>rilasciato</a:t>
            </a:r>
            <a:r>
              <a:rPr lang="en-GB" sz="3200" dirty="0"/>
              <a:t> in open source a </a:t>
            </a:r>
            <a:r>
              <a:rPr lang="en-GB" sz="3200" dirty="0" err="1"/>
              <a:t>beneficio</a:t>
            </a:r>
            <a:r>
              <a:rPr lang="en-GB" sz="3200" dirty="0"/>
              <a:t> di </a:t>
            </a:r>
            <a:r>
              <a:rPr lang="en-GB" sz="3200" dirty="0" err="1"/>
              <a:t>tutto</a:t>
            </a:r>
            <a:r>
              <a:rPr lang="en-GB" sz="3200" dirty="0"/>
              <a:t> </a:t>
            </a:r>
            <a:r>
              <a:rPr lang="en-GB" sz="3200" dirty="0" err="1"/>
              <a:t>l’ecosistema</a:t>
            </a:r>
            <a:endParaRPr lang="en-GB" sz="3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416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086E1D9E-000A-1A43-8637-FBE867DF1AB9}"/>
              </a:ext>
            </a:extLst>
          </p:cNvPr>
          <p:cNvSpPr txBox="1"/>
          <p:nvPr/>
        </p:nvSpPr>
        <p:spPr>
          <a:xfrm>
            <a:off x="5643419" y="3429000"/>
            <a:ext cx="6103775" cy="2600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4</a:t>
            </a:r>
          </a:p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Il Team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3F33A10-A9E5-F943-A6F0-3CE29690BB59}"/>
              </a:ext>
            </a:extLst>
          </p:cNvPr>
          <p:cNvSpPr txBox="1"/>
          <p:nvPr/>
        </p:nvSpPr>
        <p:spPr>
          <a:xfrm>
            <a:off x="6380867" y="6029712"/>
            <a:ext cx="536632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altLang="ko-KR" sz="1867" dirty="0" err="1">
                <a:solidFill>
                  <a:schemeClr val="bg1"/>
                </a:solidFill>
                <a:cs typeface="Arial" pitchFamily="34" charset="0"/>
              </a:rPr>
              <a:t>Araneum</a:t>
            </a:r>
            <a:r>
              <a:rPr lang="it-IT" altLang="ko-KR" sz="1867" dirty="0">
                <a:solidFill>
                  <a:schemeClr val="bg1"/>
                </a:solidFill>
                <a:cs typeface="Arial" pitchFamily="34" charset="0"/>
              </a:rPr>
              <a:t> Group </a:t>
            </a:r>
            <a:r>
              <a:rPr lang="it-IT" altLang="ko-KR" sz="1867" dirty="0" err="1">
                <a:solidFill>
                  <a:schemeClr val="bg1"/>
                </a:solidFill>
                <a:cs typeface="Arial" pitchFamily="34" charset="0"/>
              </a:rPr>
              <a:t>srl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8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Il team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Araneum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 Group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96491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srl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196491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me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8C2DD4-C2B9-4C46-B6A9-BEB03C022B39}"/>
              </a:ext>
            </a:extLst>
          </p:cNvPr>
          <p:cNvSpPr txBox="1"/>
          <p:nvPr/>
        </p:nvSpPr>
        <p:spPr>
          <a:xfrm>
            <a:off x="1000125" y="1514475"/>
            <a:ext cx="1055846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Dott</a:t>
            </a:r>
            <a:r>
              <a:rPr lang="en-GB" sz="2000" dirty="0"/>
              <a:t>. Fabio Lecca – CTO </a:t>
            </a:r>
            <a:r>
              <a:rPr lang="en-GB" sz="2000" dirty="0" err="1"/>
              <a:t>Araneum</a:t>
            </a:r>
            <a:r>
              <a:rPr lang="en-GB" sz="2000" dirty="0"/>
              <a:t> Group </a:t>
            </a:r>
            <a:r>
              <a:rPr lang="en-GB" sz="2000" dirty="0" err="1"/>
              <a:t>srl</a:t>
            </a:r>
            <a:r>
              <a:rPr lang="en-GB" sz="2000" dirty="0"/>
              <a:t> </a:t>
            </a:r>
          </a:p>
          <a:p>
            <a:endParaRPr lang="en-GB" sz="2000" dirty="0"/>
          </a:p>
          <a:p>
            <a:r>
              <a:rPr lang="en-GB" sz="2000" dirty="0" err="1"/>
              <a:t>Laureato</a:t>
            </a:r>
            <a:r>
              <a:rPr lang="en-GB" sz="2000" dirty="0"/>
              <a:t> in Informatica </a:t>
            </a:r>
            <a:r>
              <a:rPr lang="en-GB" sz="2000" dirty="0" err="1"/>
              <a:t>all’Università</a:t>
            </a:r>
            <a:r>
              <a:rPr lang="en-GB" sz="2000" dirty="0"/>
              <a:t> "La Sapienza" di Roma</a:t>
            </a:r>
          </a:p>
          <a:p>
            <a:r>
              <a:rPr lang="en-GB" sz="2000" dirty="0" err="1"/>
              <a:t>Oltre</a:t>
            </a:r>
            <a:r>
              <a:rPr lang="en-GB" sz="2000" dirty="0"/>
              <a:t> 20 anni di </a:t>
            </a:r>
            <a:r>
              <a:rPr lang="en-GB" sz="2000" dirty="0" err="1"/>
              <a:t>esperienza</a:t>
            </a:r>
            <a:r>
              <a:rPr lang="en-GB" sz="2000" dirty="0"/>
              <a:t> </a:t>
            </a:r>
            <a:r>
              <a:rPr lang="en-GB" sz="2000" dirty="0" err="1"/>
              <a:t>nello</a:t>
            </a:r>
            <a:r>
              <a:rPr lang="en-GB" sz="2000" dirty="0"/>
              <a:t> </a:t>
            </a:r>
            <a:r>
              <a:rPr lang="en-GB" sz="2000" dirty="0" err="1"/>
              <a:t>sviluppo</a:t>
            </a:r>
            <a:r>
              <a:rPr lang="en-GB" sz="2000" dirty="0"/>
              <a:t> e </a:t>
            </a:r>
            <a:r>
              <a:rPr lang="en-GB" sz="2000" dirty="0" err="1"/>
              <a:t>gestione</a:t>
            </a:r>
            <a:r>
              <a:rPr lang="en-GB" sz="2000" dirty="0"/>
              <a:t> di </a:t>
            </a:r>
            <a:r>
              <a:rPr lang="en-GB" sz="2000" dirty="0" err="1"/>
              <a:t>progetti</a:t>
            </a:r>
            <a:r>
              <a:rPr lang="en-GB" sz="2000" dirty="0"/>
              <a:t> hi-tech, </a:t>
            </a:r>
            <a:r>
              <a:rPr lang="en-GB" sz="2000" dirty="0" err="1"/>
              <a:t>esperto</a:t>
            </a:r>
            <a:r>
              <a:rPr lang="en-GB" sz="2000" dirty="0"/>
              <a:t> in </a:t>
            </a:r>
            <a:r>
              <a:rPr lang="en-GB" sz="2000" dirty="0" err="1"/>
              <a:t>tecnologie</a:t>
            </a:r>
            <a:r>
              <a:rPr lang="en-GB" sz="2000" dirty="0"/>
              <a:t> blockchain</a:t>
            </a:r>
          </a:p>
          <a:p>
            <a:r>
              <a:rPr lang="en-GB" dirty="0"/>
              <a:t>(</a:t>
            </a:r>
            <a:r>
              <a:rPr lang="en-GB" dirty="0" err="1"/>
              <a:t>certificazioni</a:t>
            </a:r>
            <a:r>
              <a:rPr lang="en-GB" dirty="0"/>
              <a:t> Linux Foundation LFS170x, LFS171x, LFS172x, LFS173x in </a:t>
            </a:r>
            <a:r>
              <a:rPr lang="en-GB" dirty="0" err="1"/>
              <a:t>corso</a:t>
            </a:r>
            <a:r>
              <a:rPr lang="en-GB" dirty="0"/>
              <a:t>)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Ing. Paolo </a:t>
            </a:r>
            <a:r>
              <a:rPr lang="en-GB" sz="2000" dirty="0" err="1"/>
              <a:t>Mazzitti</a:t>
            </a:r>
            <a:r>
              <a:rPr lang="en-GB" sz="2000" dirty="0"/>
              <a:t> – </a:t>
            </a:r>
            <a:r>
              <a:rPr lang="en-GB" sz="2000" dirty="0" err="1"/>
              <a:t>Tesista</a:t>
            </a:r>
            <a:r>
              <a:rPr lang="en-GB" sz="2000" dirty="0"/>
              <a:t> </a:t>
            </a:r>
            <a:r>
              <a:rPr lang="en-GB" sz="2000" dirty="0" err="1"/>
              <a:t>Araneum</a:t>
            </a:r>
            <a:r>
              <a:rPr lang="en-GB" sz="2000" dirty="0"/>
              <a:t> Group </a:t>
            </a:r>
            <a:r>
              <a:rPr lang="en-GB" sz="2000" dirty="0" err="1"/>
              <a:t>srl</a:t>
            </a:r>
            <a:endParaRPr lang="en-GB" sz="2000" dirty="0"/>
          </a:p>
          <a:p>
            <a:r>
              <a:rPr lang="en-GB" sz="2000" dirty="0" err="1"/>
              <a:t>Laureato</a:t>
            </a:r>
            <a:r>
              <a:rPr lang="en-GB" sz="2000" dirty="0"/>
              <a:t> in </a:t>
            </a:r>
            <a:r>
              <a:rPr lang="en-GB" sz="2000" dirty="0" err="1"/>
              <a:t>Ingegneria</a:t>
            </a:r>
            <a:r>
              <a:rPr lang="en-GB" sz="2000" dirty="0"/>
              <a:t> Informatica </a:t>
            </a:r>
            <a:r>
              <a:rPr lang="en-GB" sz="2000" dirty="0" err="1"/>
              <a:t>all’Università</a:t>
            </a:r>
            <a:r>
              <a:rPr lang="en-GB" sz="2000" dirty="0"/>
              <a:t> “Roma Tre”</a:t>
            </a:r>
          </a:p>
          <a:p>
            <a:endParaRPr lang="en-GB" sz="2000" dirty="0"/>
          </a:p>
          <a:p>
            <a:r>
              <a:rPr lang="en-GB" dirty="0"/>
              <a:t>(</a:t>
            </a:r>
            <a:r>
              <a:rPr lang="en-GB" dirty="0" err="1"/>
              <a:t>certificazioni</a:t>
            </a:r>
            <a:r>
              <a:rPr lang="en-GB" dirty="0"/>
              <a:t> Linux Foundation LFS170x, LFS172x, LFS173x in </a:t>
            </a:r>
            <a:r>
              <a:rPr lang="en-GB" dirty="0" err="1"/>
              <a:t>corso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0549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DDEF95CD-FE92-4F4E-8468-354B8F1D1180}"/>
              </a:ext>
            </a:extLst>
          </p:cNvPr>
          <p:cNvSpPr txBox="1"/>
          <p:nvPr/>
        </p:nvSpPr>
        <p:spPr>
          <a:xfrm>
            <a:off x="1679331" y="2119001"/>
            <a:ext cx="86868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5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Grazie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443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923224-E826-854C-AADE-C4BFBBC96E0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40000" lnSpcReduction="20000"/>
          </a:bodyPr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C87DE5-F567-FE48-B5C6-651454F5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" y="0"/>
            <a:ext cx="571500" cy="685800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114E7E73-9CC0-CC45-974A-CC7EEDEAFC86}"/>
              </a:ext>
            </a:extLst>
          </p:cNvPr>
          <p:cNvSpPr txBox="1"/>
          <p:nvPr/>
        </p:nvSpPr>
        <p:spPr>
          <a:xfrm rot="16200000">
            <a:off x="-2122064" y="3992865"/>
            <a:ext cx="47981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+mj-lt"/>
                <a:cs typeface="Arial" pitchFamily="34" charset="0"/>
              </a:rPr>
              <a:t>Hackathon_21</a:t>
            </a:r>
            <a:endParaRPr lang="ko-KR" altLang="en-US" sz="44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8903E52-D2D9-4165-9B7B-71E6BB27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19" y="0"/>
            <a:ext cx="11140681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1ABC53-8C6F-46B7-84C0-D63311C6987C}"/>
              </a:ext>
            </a:extLst>
          </p:cNvPr>
          <p:cNvSpPr/>
          <p:nvPr/>
        </p:nvSpPr>
        <p:spPr>
          <a:xfrm>
            <a:off x="1142057" y="3457805"/>
            <a:ext cx="4916244" cy="742277"/>
          </a:xfrm>
          <a:prstGeom prst="roundRect">
            <a:avLst/>
          </a:prstGeom>
          <a:noFill/>
          <a:ln w="635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85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DDEF95CD-FE92-4F4E-8468-354B8F1D1180}"/>
              </a:ext>
            </a:extLst>
          </p:cNvPr>
          <p:cNvSpPr txBox="1"/>
          <p:nvPr/>
        </p:nvSpPr>
        <p:spPr>
          <a:xfrm>
            <a:off x="1679331" y="2018974"/>
            <a:ext cx="8686800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Wordpress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DizmePlugin</a:t>
            </a:r>
            <a:endParaRPr lang="en-US" altLang="ko-KR" sz="48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Araneum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 Group </a:t>
            </a:r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srl</a:t>
            </a:r>
            <a:endParaRPr lang="en-US" altLang="ko-KR" sz="48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DD/MM/YYYY  h </a:t>
            </a:r>
            <a:r>
              <a:rPr lang="en-US" altLang="ko-KR" sz="3200" dirty="0" err="1">
                <a:solidFill>
                  <a:schemeClr val="bg1"/>
                </a:solidFill>
                <a:cs typeface="Arial" pitchFamily="34" charset="0"/>
              </a:rPr>
              <a:t>xx.xx</a:t>
            </a:r>
            <a:endParaRPr lang="en-US" altLang="ko-KR" sz="48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B33207E-62E0-8E45-A146-E97D5EF1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692" y="4209268"/>
            <a:ext cx="2988615" cy="202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503184D-4191-2240-AD7F-25434DDD2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 presentazione Giuria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754FD8D-8D2D-FC4D-B79E-9FEF057B9E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CONTENT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F923224-E826-854C-AADE-C4BFBBC96E0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 fontScale="40000" lnSpcReduction="20000"/>
          </a:bodyPr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5EEFCCA-FB37-AD41-BFA3-C87FBB399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2800" dirty="0"/>
              <a:t>L’IDEA: Use case </a:t>
            </a:r>
            <a:r>
              <a:rPr lang="it-IT" sz="2800" dirty="0" err="1"/>
              <a:t>Description</a:t>
            </a:r>
            <a:endParaRPr lang="it-IT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2800" dirty="0"/>
              <a:t>LA REALIZZAZIONE: How </a:t>
            </a: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built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endParaRPr lang="it-IT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2800" dirty="0"/>
              <a:t>COME PROPORLO: </a:t>
            </a:r>
            <a:r>
              <a:rPr lang="en-GB" sz="2800" dirty="0"/>
              <a:t>Market approach and follow up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2800" dirty="0"/>
              <a:t>IL TEAM: chi lo ha realizzato</a:t>
            </a:r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C87DE5-F567-FE48-B5C6-651454F5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" y="0"/>
            <a:ext cx="571500" cy="685800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114E7E73-9CC0-CC45-974A-CC7EEDEAFC86}"/>
              </a:ext>
            </a:extLst>
          </p:cNvPr>
          <p:cNvSpPr txBox="1"/>
          <p:nvPr/>
        </p:nvSpPr>
        <p:spPr>
          <a:xfrm rot="16200000">
            <a:off x="-2122064" y="3992865"/>
            <a:ext cx="47981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+mj-lt"/>
                <a:cs typeface="Arial" pitchFamily="34" charset="0"/>
              </a:rPr>
              <a:t>Hackathon_21</a:t>
            </a:r>
            <a:endParaRPr lang="ko-KR" altLang="en-US" sz="44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67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086E1D9E-000A-1A43-8637-FBE867DF1AB9}"/>
              </a:ext>
            </a:extLst>
          </p:cNvPr>
          <p:cNvSpPr txBox="1"/>
          <p:nvPr/>
        </p:nvSpPr>
        <p:spPr>
          <a:xfrm>
            <a:off x="4972051" y="3429000"/>
            <a:ext cx="6775144" cy="2600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</a:p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Use case description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3F33A10-A9E5-F943-A6F0-3CE29690BB59}"/>
              </a:ext>
            </a:extLst>
          </p:cNvPr>
          <p:cNvSpPr txBox="1"/>
          <p:nvPr/>
        </p:nvSpPr>
        <p:spPr>
          <a:xfrm>
            <a:off x="6380867" y="6029712"/>
            <a:ext cx="536632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altLang="ko-KR" sz="1867" dirty="0">
                <a:solidFill>
                  <a:schemeClr val="bg1"/>
                </a:solidFill>
                <a:cs typeface="Arial" pitchFamily="34" charset="0"/>
              </a:rPr>
              <a:t>Scenario d’uso e motivazione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90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it-IT" sz="2800" dirty="0">
                <a:solidFill>
                  <a:srgbClr val="1A8EA9"/>
                </a:solidFill>
              </a:rPr>
              <a:t>Use case </a:t>
            </a:r>
            <a:r>
              <a:rPr lang="it-IT" sz="2800" dirty="0" err="1">
                <a:solidFill>
                  <a:srgbClr val="1A8EA9"/>
                </a:solidFill>
              </a:rPr>
              <a:t>description</a:t>
            </a:r>
            <a:endParaRPr kumimoji="0" lang="it-IT" sz="2800" b="0" i="0" u="none" strike="noStrike" kern="1200" cap="none" spc="0" normalizeH="0" baseline="0" noProof="0" dirty="0">
              <a:ln>
                <a:noFill/>
              </a:ln>
              <a:solidFill>
                <a:srgbClr val="1A8EA9"/>
              </a:solidFill>
              <a:effectLst/>
              <a:uLnTx/>
              <a:uFillTx/>
              <a:latin typeface="Arial"/>
              <a:ea typeface="Arial Unicode MS"/>
              <a:cs typeface="+mj-cs"/>
            </a:endParaRP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800" dirty="0" err="1">
                <a:solidFill>
                  <a:srgbClr val="196491"/>
                </a:solidFill>
              </a:rPr>
              <a:t>Dematerializzazione</a:t>
            </a:r>
            <a:r>
              <a:rPr lang="en-US" sz="1800" dirty="0">
                <a:solidFill>
                  <a:srgbClr val="196491"/>
                </a:solidFill>
              </a:rPr>
              <a:t> </a:t>
            </a:r>
            <a:r>
              <a:rPr lang="en-US" sz="1800" dirty="0" err="1">
                <a:solidFill>
                  <a:srgbClr val="196491"/>
                </a:solidFill>
              </a:rPr>
              <a:t>tesserini</a:t>
            </a:r>
            <a:r>
              <a:rPr lang="en-US" sz="1800" dirty="0">
                <a:solidFill>
                  <a:srgbClr val="196491"/>
                </a:solidFill>
              </a:rPr>
              <a:t> </a:t>
            </a:r>
            <a:r>
              <a:rPr lang="en-US" sz="1800" dirty="0" err="1">
                <a:solidFill>
                  <a:srgbClr val="196491"/>
                </a:solidFill>
              </a:rPr>
              <a:t>aziendali</a:t>
            </a:r>
            <a:r>
              <a:rPr lang="en-US" sz="1800" dirty="0">
                <a:solidFill>
                  <a:srgbClr val="196491"/>
                </a:solidFill>
              </a:rPr>
              <a:t> per il </a:t>
            </a:r>
            <a:r>
              <a:rPr lang="en-US" sz="1800" dirty="0" err="1">
                <a:solidFill>
                  <a:srgbClr val="196491"/>
                </a:solidFill>
              </a:rPr>
              <a:t>dialogo</a:t>
            </a:r>
            <a:r>
              <a:rPr lang="en-US" sz="1800" dirty="0">
                <a:solidFill>
                  <a:srgbClr val="196491"/>
                </a:solidFill>
              </a:rPr>
              <a:t> con </a:t>
            </a:r>
            <a:r>
              <a:rPr lang="en-US" sz="1800" dirty="0" err="1">
                <a:solidFill>
                  <a:srgbClr val="196491"/>
                </a:solidFill>
              </a:rPr>
              <a:t>l’azienda</a:t>
            </a:r>
            <a:endParaRPr lang="it-IT" sz="1800" dirty="0">
              <a:solidFill>
                <a:srgbClr val="19649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196491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me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1A0CC9C-B430-4B7F-83CC-B3129A9C04DF}"/>
              </a:ext>
            </a:extLst>
          </p:cNvPr>
          <p:cNvSpPr txBox="1"/>
          <p:nvPr/>
        </p:nvSpPr>
        <p:spPr>
          <a:xfrm>
            <a:off x="1042988" y="1414463"/>
            <a:ext cx="992981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Il </a:t>
            </a:r>
            <a:r>
              <a:rPr lang="en-GB" dirty="0" err="1"/>
              <a:t>sito</a:t>
            </a:r>
            <a:r>
              <a:rPr lang="en-GB" dirty="0"/>
              <a:t> </a:t>
            </a:r>
            <a:r>
              <a:rPr lang="en-GB" dirty="0" err="1"/>
              <a:t>aziendale</a:t>
            </a:r>
            <a:r>
              <a:rPr lang="en-GB" dirty="0"/>
              <a:t> di </a:t>
            </a:r>
            <a:r>
              <a:rPr lang="en-GB" dirty="0" err="1"/>
              <a:t>Araneum</a:t>
            </a:r>
            <a:r>
              <a:rPr lang="en-GB" dirty="0"/>
              <a:t> Group </a:t>
            </a:r>
            <a:r>
              <a:rPr lang="en-GB" dirty="0" err="1"/>
              <a:t>srl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basato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/>
              <a:t>WordPress (</a:t>
            </a:r>
            <a:r>
              <a:rPr lang="en-GB" dirty="0" err="1"/>
              <a:t>anche</a:t>
            </a:r>
            <a:r>
              <a:rPr lang="en-GB" dirty="0"/>
              <a:t> per </a:t>
            </a:r>
            <a:r>
              <a:rPr lang="en-GB" dirty="0" err="1"/>
              <a:t>l’area</a:t>
            </a:r>
            <a:r>
              <a:rPr lang="en-GB" dirty="0"/>
              <a:t> intranet), </a:t>
            </a:r>
            <a:r>
              <a:rPr lang="en-GB" dirty="0" err="1"/>
              <a:t>che</a:t>
            </a:r>
            <a:r>
              <a:rPr lang="en-GB" dirty="0"/>
              <a:t> secondo le </a:t>
            </a:r>
            <a:r>
              <a:rPr lang="en-GB" dirty="0" err="1"/>
              <a:t>recenti</a:t>
            </a:r>
            <a:r>
              <a:rPr lang="en-GB" dirty="0"/>
              <a:t> </a:t>
            </a:r>
            <a:r>
              <a:rPr lang="en-GB" dirty="0" err="1"/>
              <a:t>statistiche</a:t>
            </a:r>
            <a:r>
              <a:rPr lang="en-GB" dirty="0"/>
              <a:t> </a:t>
            </a:r>
            <a:r>
              <a:rPr lang="en-GB" dirty="0" err="1"/>
              <a:t>alimenta</a:t>
            </a:r>
            <a:r>
              <a:rPr lang="en-GB" dirty="0"/>
              <a:t> il 39%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siti</a:t>
            </a:r>
            <a:r>
              <a:rPr lang="en-GB" dirty="0"/>
              <a:t> </a:t>
            </a:r>
            <a:r>
              <a:rPr lang="en-GB" dirty="0" err="1"/>
              <a:t>mondiali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quindi</a:t>
            </a:r>
            <a:r>
              <a:rPr lang="en-GB" dirty="0"/>
              <a:t> </a:t>
            </a:r>
            <a:r>
              <a:rPr lang="en-GB" dirty="0" err="1"/>
              <a:t>pensato</a:t>
            </a:r>
            <a:r>
              <a:rPr lang="en-GB" dirty="0"/>
              <a:t> di </a:t>
            </a:r>
            <a:r>
              <a:rPr lang="en-GB" dirty="0" err="1"/>
              <a:t>realizzare</a:t>
            </a:r>
            <a:r>
              <a:rPr lang="en-GB" dirty="0"/>
              <a:t> un plugin di </a:t>
            </a:r>
            <a:r>
              <a:rPr lang="en-GB" dirty="0" err="1"/>
              <a:t>registrazione</a:t>
            </a:r>
            <a:r>
              <a:rPr lang="en-GB" dirty="0"/>
              <a:t> e </a:t>
            </a:r>
            <a:r>
              <a:rPr lang="en-GB" dirty="0" err="1"/>
              <a:t>autenticazione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consente</a:t>
            </a:r>
            <a:r>
              <a:rPr lang="en-GB" dirty="0"/>
              <a:t> con </a:t>
            </a:r>
            <a:r>
              <a:rPr lang="en-GB" dirty="0" err="1"/>
              <a:t>pochi</a:t>
            </a:r>
            <a:r>
              <a:rPr lang="en-GB" dirty="0"/>
              <a:t> </a:t>
            </a:r>
            <a:r>
              <a:rPr lang="en-GB" dirty="0" err="1"/>
              <a:t>clic</a:t>
            </a:r>
            <a:r>
              <a:rPr lang="en-GB" dirty="0"/>
              <a:t> di </a:t>
            </a:r>
            <a:r>
              <a:rPr lang="en-GB" dirty="0" err="1"/>
              <a:t>emettere</a:t>
            </a:r>
            <a:r>
              <a:rPr lang="en-GB" dirty="0"/>
              <a:t> le </a:t>
            </a:r>
            <a:r>
              <a:rPr lang="en-GB" dirty="0" err="1"/>
              <a:t>credenziali</a:t>
            </a:r>
            <a:r>
              <a:rPr lang="en-GB" dirty="0"/>
              <a:t> del </a:t>
            </a:r>
            <a:r>
              <a:rPr lang="en-GB" dirty="0" err="1"/>
              <a:t>Dipendente</a:t>
            </a:r>
            <a:r>
              <a:rPr lang="en-GB" dirty="0"/>
              <a:t> e </a:t>
            </a:r>
            <a:r>
              <a:rPr lang="en-GB" dirty="0" err="1"/>
              <a:t>sucessivamente</a:t>
            </a:r>
            <a:r>
              <a:rPr lang="en-GB" dirty="0"/>
              <a:t> </a:t>
            </a:r>
            <a:r>
              <a:rPr lang="en-GB" dirty="0" err="1"/>
              <a:t>verificarle</a:t>
            </a:r>
            <a:r>
              <a:rPr lang="en-GB" dirty="0"/>
              <a:t> per </a:t>
            </a:r>
            <a:r>
              <a:rPr lang="en-GB" dirty="0" err="1"/>
              <a:t>l’autenticazione</a:t>
            </a:r>
            <a:r>
              <a:rPr lang="en-GB" dirty="0"/>
              <a:t> e </a:t>
            </a:r>
            <a:r>
              <a:rPr lang="en-GB" dirty="0" err="1"/>
              <a:t>l’autorizzazione</a:t>
            </a:r>
            <a:r>
              <a:rPr lang="en-GB" dirty="0"/>
              <a:t>, </a:t>
            </a:r>
            <a:r>
              <a:rPr lang="en-GB" dirty="0" err="1"/>
              <a:t>consentendo</a:t>
            </a:r>
            <a:r>
              <a:rPr lang="en-GB" dirty="0"/>
              <a:t> </a:t>
            </a:r>
            <a:r>
              <a:rPr lang="en-GB" dirty="0" err="1"/>
              <a:t>l’accesso</a:t>
            </a:r>
            <a:r>
              <a:rPr lang="en-GB" dirty="0"/>
              <a:t> ai </a:t>
            </a:r>
            <a:r>
              <a:rPr lang="en-GB" dirty="0" err="1"/>
              <a:t>servizi</a:t>
            </a:r>
            <a:r>
              <a:rPr lang="en-GB" dirty="0"/>
              <a:t> del </a:t>
            </a:r>
            <a:r>
              <a:rPr lang="en-GB" dirty="0" err="1"/>
              <a:t>sito</a:t>
            </a:r>
            <a:r>
              <a:rPr lang="en-GB" dirty="0"/>
              <a:t>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Il plugin </a:t>
            </a:r>
            <a:r>
              <a:rPr lang="en-GB" sz="2000" dirty="0" err="1"/>
              <a:t>consente</a:t>
            </a:r>
            <a:r>
              <a:rPr lang="en-GB" sz="2000" dirty="0"/>
              <a:t> la </a:t>
            </a:r>
            <a:r>
              <a:rPr lang="en-GB" sz="2000" dirty="0" err="1"/>
              <a:t>configurazione</a:t>
            </a:r>
            <a:r>
              <a:rPr lang="en-GB" sz="2000" dirty="0"/>
              <a:t> con 2 click per </a:t>
            </a:r>
            <a:r>
              <a:rPr lang="en-GB" sz="2000" dirty="0" err="1"/>
              <a:t>iniziare</a:t>
            </a:r>
            <a:r>
              <a:rPr lang="en-GB" sz="2000" dirty="0"/>
              <a:t> ad </a:t>
            </a:r>
            <a:r>
              <a:rPr lang="en-GB" sz="2000" dirty="0" err="1"/>
              <a:t>utilizzare</a:t>
            </a:r>
            <a:r>
              <a:rPr lang="en-GB" sz="2000" dirty="0"/>
              <a:t> </a:t>
            </a:r>
            <a:r>
              <a:rPr lang="en-GB" sz="2000" dirty="0" err="1"/>
              <a:t>Dizme</a:t>
            </a:r>
            <a:r>
              <a:rPr lang="en-GB" sz="2000" dirty="0"/>
              <a:t> e la Self Sovereign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Rimuove</a:t>
            </a:r>
            <a:r>
              <a:rPr lang="en-GB" sz="2000" dirty="0"/>
              <a:t> dal server il repository </a:t>
            </a:r>
            <a:r>
              <a:rPr lang="en-GB" sz="2000" dirty="0" err="1"/>
              <a:t>delle</a:t>
            </a:r>
            <a:r>
              <a:rPr lang="en-GB" sz="2000" dirty="0"/>
              <a:t> password </a:t>
            </a:r>
            <a:r>
              <a:rPr lang="en-GB" sz="2000" dirty="0" err="1"/>
              <a:t>riducendo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rischi</a:t>
            </a:r>
            <a:r>
              <a:rPr lang="en-GB" sz="2000" dirty="0"/>
              <a:t> in </a:t>
            </a:r>
            <a:r>
              <a:rPr lang="en-GB" sz="2000" dirty="0" err="1"/>
              <a:t>caso</a:t>
            </a:r>
            <a:r>
              <a:rPr lang="en-GB" sz="2000" dirty="0"/>
              <a:t> di hacking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07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086E1D9E-000A-1A43-8637-FBE867DF1AB9}"/>
              </a:ext>
            </a:extLst>
          </p:cNvPr>
          <p:cNvSpPr txBox="1"/>
          <p:nvPr/>
        </p:nvSpPr>
        <p:spPr>
          <a:xfrm>
            <a:off x="5643419" y="3429000"/>
            <a:ext cx="6103775" cy="2600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2</a:t>
            </a:r>
          </a:p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How we built it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3F33A10-A9E5-F943-A6F0-3CE29690BB59}"/>
              </a:ext>
            </a:extLst>
          </p:cNvPr>
          <p:cNvSpPr txBox="1"/>
          <p:nvPr/>
        </p:nvSpPr>
        <p:spPr>
          <a:xfrm>
            <a:off x="6380867" y="6019485"/>
            <a:ext cx="53663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Descrizione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Tecnica e Demo/Video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1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4">
            <a:extLst>
              <a:ext uri="{FF2B5EF4-FFF2-40B4-BE49-F238E27FC236}">
                <a16:creationId xmlns:a16="http://schemas.microsoft.com/office/drawing/2014/main" id="{C055815D-73CB-499A-A1CC-3137504CD0C3}"/>
              </a:ext>
            </a:extLst>
          </p:cNvPr>
          <p:cNvSpPr txBox="1">
            <a:spLocks/>
          </p:cNvSpPr>
          <p:nvPr/>
        </p:nvSpPr>
        <p:spPr>
          <a:xfrm>
            <a:off x="847562" y="151556"/>
            <a:ext cx="9008425" cy="447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1A8EA9"/>
                </a:solidFill>
                <a:effectLst/>
                <a:uLnTx/>
                <a:uFillTx/>
                <a:latin typeface="Arial"/>
                <a:ea typeface="Arial Unicode MS"/>
                <a:cs typeface="+mj-cs"/>
              </a:rPr>
              <a:t>Dimostrazione - Video</a:t>
            </a:r>
          </a:p>
        </p:txBody>
      </p:sp>
      <p:sp>
        <p:nvSpPr>
          <p:cNvPr id="48" name="Segnaposto testo 6">
            <a:extLst>
              <a:ext uri="{FF2B5EF4-FFF2-40B4-BE49-F238E27FC236}">
                <a16:creationId xmlns:a16="http://schemas.microsoft.com/office/drawing/2014/main" id="{D7F57229-4D7E-42BA-A0B7-D6C729A041F8}"/>
              </a:ext>
            </a:extLst>
          </p:cNvPr>
          <p:cNvSpPr txBox="1">
            <a:spLocks/>
          </p:cNvSpPr>
          <p:nvPr/>
        </p:nvSpPr>
        <p:spPr>
          <a:xfrm>
            <a:off x="847562" y="634837"/>
            <a:ext cx="9395476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800" dirty="0">
                <a:solidFill>
                  <a:srgbClr val="196491"/>
                </a:solidFill>
              </a:rPr>
              <a:t>WordPress </a:t>
            </a:r>
            <a:r>
              <a:rPr lang="en-US" sz="1800" dirty="0" err="1">
                <a:solidFill>
                  <a:srgbClr val="196491"/>
                </a:solidFill>
              </a:rPr>
              <a:t>DizmePlugin</a:t>
            </a:r>
            <a:endParaRPr lang="it-IT" sz="1800" dirty="0">
              <a:solidFill>
                <a:srgbClr val="19649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196491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AB1100-13B4-4A68-ABFE-10CCE3117DA7}"/>
              </a:ext>
            </a:extLst>
          </p:cNvPr>
          <p:cNvGrpSpPr/>
          <p:nvPr/>
        </p:nvGrpSpPr>
        <p:grpSpPr>
          <a:xfrm>
            <a:off x="-13785" y="0"/>
            <a:ext cx="584777" cy="9156494"/>
            <a:chOff x="-13785" y="0"/>
            <a:chExt cx="584777" cy="9156494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47DF91D4-2F8A-49CB-82CE-73B2C31A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" y="0"/>
              <a:ext cx="571500" cy="6858000"/>
            </a:xfrm>
            <a:prstGeom prst="rect">
              <a:avLst/>
            </a:prstGeom>
          </p:spPr>
        </p:pic>
        <p:sp>
          <p:nvSpPr>
            <p:cNvPr id="51" name="TextBox 21">
              <a:extLst>
                <a:ext uri="{FF2B5EF4-FFF2-40B4-BE49-F238E27FC236}">
                  <a16:creationId xmlns:a16="http://schemas.microsoft.com/office/drawing/2014/main" id="{B306B018-8A79-45EA-A57C-426A2EF34E27}"/>
                </a:ext>
              </a:extLst>
            </p:cNvPr>
            <p:cNvSpPr txBox="1"/>
            <p:nvPr/>
          </p:nvSpPr>
          <p:spPr>
            <a:xfrm rot="16200000">
              <a:off x="-2225587" y="6359916"/>
              <a:ext cx="500838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DIZME </a:t>
              </a:r>
              <a:r>
                <a:rPr kumimoji="0" lang="it-IT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This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</a:t>
              </a:r>
              <a:r>
                <a:rPr kumimoji="0" lang="it-IT" sz="32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is</a:t>
              </a:r>
              <a:r>
                <a:rPr kumimoji="0" lang="it-IT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tral" panose="03090702030407020403" pitchFamily="66" charset="0"/>
                  <a:ea typeface="Arial Unicode MS"/>
                  <a:cs typeface="+mn-cs"/>
                </a:rPr>
                <a:t> me</a:t>
              </a: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8C2DD4-C2B9-4C46-B6A9-BEB03C022B39}"/>
              </a:ext>
            </a:extLst>
          </p:cNvPr>
          <p:cNvSpPr txBox="1"/>
          <p:nvPr/>
        </p:nvSpPr>
        <p:spPr>
          <a:xfrm>
            <a:off x="1000125" y="1514475"/>
            <a:ext cx="10558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Architettura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Demo Video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soluzione</a:t>
            </a:r>
            <a:r>
              <a:rPr lang="en-GB" dirty="0"/>
              <a:t> : </a:t>
            </a:r>
            <a:r>
              <a:rPr lang="en-GB" dirty="0" err="1"/>
              <a:t>xxxxxxxx</a:t>
            </a:r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CBBDF4E-C885-3C45-AF6A-1083F230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856" y="1516281"/>
            <a:ext cx="6290287" cy="394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6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>
            <a:extLst>
              <a:ext uri="{FF2B5EF4-FFF2-40B4-BE49-F238E27FC236}">
                <a16:creationId xmlns:a16="http://schemas.microsoft.com/office/drawing/2014/main" id="{086E1D9E-000A-1A43-8637-FBE867DF1AB9}"/>
              </a:ext>
            </a:extLst>
          </p:cNvPr>
          <p:cNvSpPr txBox="1"/>
          <p:nvPr/>
        </p:nvSpPr>
        <p:spPr>
          <a:xfrm>
            <a:off x="2328863" y="3429000"/>
            <a:ext cx="9418331" cy="26007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3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Market approach and follow up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3F33A10-A9E5-F943-A6F0-3CE29690BB59}"/>
              </a:ext>
            </a:extLst>
          </p:cNvPr>
          <p:cNvSpPr txBox="1"/>
          <p:nvPr/>
        </p:nvSpPr>
        <p:spPr>
          <a:xfrm>
            <a:off x="6380867" y="6029712"/>
            <a:ext cx="536632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it-IT" altLang="ko-KR" sz="1867" dirty="0">
                <a:solidFill>
                  <a:schemeClr val="bg1"/>
                </a:solidFill>
                <a:cs typeface="Arial" pitchFamily="34" charset="0"/>
              </a:rPr>
              <a:t>Go To Market – Business plan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997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91AB040E806C54DBCCCE6F903D94FBA" ma:contentTypeVersion="7" ma:contentTypeDescription="Creare un nuovo documento." ma:contentTypeScope="" ma:versionID="5053c16b34424b6a8e15987b740c92af">
  <xsd:schema xmlns:xsd="http://www.w3.org/2001/XMLSchema" xmlns:xs="http://www.w3.org/2001/XMLSchema" xmlns:p="http://schemas.microsoft.com/office/2006/metadata/properties" xmlns:ns2="f708f9fa-c6c3-497b-b819-50adffed6b2b" targetNamespace="http://schemas.microsoft.com/office/2006/metadata/properties" ma:root="true" ma:fieldsID="db937a3d119db76df12270f1225d4488" ns2:_="">
    <xsd:import namespace="f708f9fa-c6c3-497b-b819-50adffed6b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08f9fa-c6c3-497b-b819-50adffed6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BCF798-F9F3-45AA-B3F9-BB4D0150171E}">
  <ds:schemaRefs>
    <ds:schemaRef ds:uri="http://www.w3.org/XML/1998/namespace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a59f87f-1d96-4d14-88b1-9d5dda5431c2"/>
  </ds:schemaRefs>
</ds:datastoreItem>
</file>

<file path=customXml/itemProps2.xml><?xml version="1.0" encoding="utf-8"?>
<ds:datastoreItem xmlns:ds="http://schemas.openxmlformats.org/officeDocument/2006/customXml" ds:itemID="{EA4A5532-A2E9-44AB-90FC-52382A0C57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08f9fa-c6c3-497b-b819-50adffed6b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D33DBE-5CD5-4048-B963-E1DDF7CD72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369</Words>
  <Application>Microsoft Macintosh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Mistral</vt:lpstr>
      <vt:lpstr>Tema di Office</vt:lpstr>
      <vt:lpstr>Cover and End Slide Master</vt:lpstr>
      <vt:lpstr>Contents Slide Master</vt:lpstr>
      <vt:lpstr>Presentazione standard di PowerPoint</vt:lpstr>
      <vt:lpstr>Presentazione standard di PowerPoint</vt:lpstr>
      <vt:lpstr>Presentazione standard di PowerPoint</vt:lpstr>
      <vt:lpstr>Agenda presentazione Giuria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Daniele Citterio</dc:creator>
  <cp:lastModifiedBy>SAMPDORIO SAMPDORIO</cp:lastModifiedBy>
  <cp:revision>26</cp:revision>
  <dcterms:created xsi:type="dcterms:W3CDTF">2021-03-09T09:46:06Z</dcterms:created>
  <dcterms:modified xsi:type="dcterms:W3CDTF">2021-04-12T11:25:36Z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0x010100D91AB040E806C54DBCCCE6F903D94FBA</vt:lpwstr>
  </property>
</Properties>
</file>